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557" r:id="rId2"/>
    <p:sldId id="270" r:id="rId3"/>
    <p:sldId id="558" r:id="rId4"/>
    <p:sldId id="560" r:id="rId5"/>
    <p:sldId id="559" r:id="rId6"/>
    <p:sldId id="5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7"/>
  </p:normalViewPr>
  <p:slideViewPr>
    <p:cSldViewPr snapToGrid="0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51E01-E01C-1640-8707-6AB90BD898C8}" type="datetimeFigureOut">
              <a:rPr lang="en-US" smtClean="0"/>
              <a:t>5/26/25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E77EA-4F5E-1347-8660-D567FB2E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040258-BB11-45C3-AA35-3C22FA9B5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6A58AA-496F-17BC-909D-ACB6485FE5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1D0308-125B-7E24-3439-0210150B74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9F50A-DA57-D39A-7C43-242522B4C3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37F07-1250-4CCE-B198-1B2887014F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13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 programming is another knowledge sharing activity on the 1:1 level, which you might have already heard about. &lt;read slide&gt;</a:t>
            </a:r>
          </a:p>
        </p:txBody>
      </p:sp>
    </p:spTree>
    <p:extLst>
      <p:ext uri="{BB962C8B-B14F-4D97-AF65-F5344CB8AC3E}">
        <p14:creationId xmlns:p14="http://schemas.microsoft.com/office/powerpoint/2010/main" val="349294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 programming has many benefits BESIDES helping you learn about the code – it’s a great way to learn about TOOLS!</a:t>
            </a:r>
          </a:p>
          <a:p>
            <a:br>
              <a:rPr lang="en-US"/>
            </a:br>
            <a:r>
              <a:rPr lang="en-US"/>
              <a:t>&lt;read slide&gt;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&lt;Looking at the figures – show the most frequent and effective discovery modes. </a:t>
            </a:r>
            <a:r>
              <a:rPr lang="en-US" err="1"/>
              <a:t>psuedonyms</a:t>
            </a:r>
            <a:r>
              <a:rPr lang="en-US"/>
              <a:t> of names are alphabetically ascending years of experience (Ben is 3 </a:t>
            </a:r>
            <a:r>
              <a:rPr lang="en-US" err="1"/>
              <a:t>yrs</a:t>
            </a:r>
            <a:r>
              <a:rPr lang="en-US"/>
              <a:t>, Zac is 32 </a:t>
            </a:r>
            <a:r>
              <a:rPr lang="en-US" err="1"/>
              <a:t>yrs</a:t>
            </a:r>
            <a:r>
              <a:rPr lang="en-US"/>
              <a:t>)&gt;</a:t>
            </a:r>
          </a:p>
        </p:txBody>
      </p:sp>
    </p:spTree>
    <p:extLst>
      <p:ext uri="{BB962C8B-B14F-4D97-AF65-F5344CB8AC3E}">
        <p14:creationId xmlns:p14="http://schemas.microsoft.com/office/powerpoint/2010/main" val="282138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219-6BA5-47F5-B7F1-6B0D754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6012-95F5-425E-AD5B-78B7ACF1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8"/>
            <a:ext cx="1012874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E862F-A43D-4114-BCB5-88FBB072B5E3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92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A09-5B90-4641-93CD-8F57AD55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350F3-B3CE-4CFF-8DA5-52A7B3D1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6664C-6D02-4CF4-9578-EE17046F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9906-37E8-4C3E-9239-E2780C6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A42-A091-4468-A075-64A31BE59948}" type="datetime1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4D540-F8F7-41A2-9AF8-CA9DC36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07D-A9AE-4993-85BC-0A490AE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82A-A252-4658-90F3-CD841E6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BDDE-3FD4-4076-B384-750403C8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6770-ADA8-4EC3-8F93-CD06C8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6D0-8311-4107-9726-6B805E7D05BA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9407-A07E-4CD6-8B79-2C5C32D3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9943-4565-4756-87D7-A459B5D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05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61F6-0B3C-4567-ADE2-6CD20FC7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20CE-3E28-49C5-A941-80470819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5335-11AE-43FA-B4FF-7C5C91A9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57A-5C88-417A-A763-5AC779462A5F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B1C4-4B7A-48D9-8638-70DF828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D15E-A1E1-4C0C-A962-2AD1B80C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6223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535782" y="1562695"/>
            <a:ext cx="8786527" cy="4688086"/>
          </a:xfrm>
          <a:prstGeom prst="rect">
            <a:avLst/>
          </a:prstGeom>
        </p:spPr>
        <p:txBody>
          <a:bodyPr/>
          <a:lstStyle>
            <a:lvl1pPr marL="257166" indent="-257166">
              <a:defRPr>
                <a:solidFill>
                  <a:schemeClr val="tx1"/>
                </a:solidFill>
              </a:defRPr>
            </a:lvl1pPr>
            <a:lvl2pPr marL="514332" indent="-257166">
              <a:spcBef>
                <a:spcPts val="1125"/>
              </a:spcBef>
              <a:defRPr>
                <a:solidFill>
                  <a:schemeClr val="tx1"/>
                </a:solidFill>
              </a:defRPr>
            </a:lvl2pPr>
            <a:lvl3pPr marL="707206" indent="-257166">
              <a:spcBef>
                <a:spcPts val="562"/>
              </a:spcBef>
              <a:defRPr sz="2812">
                <a:solidFill>
                  <a:schemeClr val="tx1"/>
                </a:solidFill>
              </a:defRPr>
            </a:lvl3pPr>
            <a:lvl4pPr marL="900080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4pPr>
            <a:lvl5pPr marL="1092955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44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2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7088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1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 and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6272" y="1631794"/>
            <a:ext cx="310752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08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9689-97C8-4C74-9DA9-41C0380C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5/26/25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0EEB6-6E3B-42EF-B771-796D5DACD6D4}"/>
              </a:ext>
            </a:extLst>
          </p:cNvPr>
          <p:cNvCxnSpPr/>
          <p:nvPr userDrawn="1"/>
        </p:nvCxnSpPr>
        <p:spPr>
          <a:xfrm>
            <a:off x="838200" y="1325563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48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02D-7499-4BDC-8BA2-825474D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BCC-FEA6-4C8B-92DD-12ECC6BE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6A10-0098-476E-99F2-6C7151D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BE2-D5BE-47AC-ADC2-9CDFC1D0CF90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59-28A4-457E-A9FE-D43E630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26F7-7826-4EEA-BCF7-F8DB1CC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FB97FE-BFE6-42A0-A36F-BB63DB3E7E5E}"/>
              </a:ext>
            </a:extLst>
          </p:cNvPr>
          <p:cNvCxnSpPr/>
          <p:nvPr userDrawn="1"/>
        </p:nvCxnSpPr>
        <p:spPr>
          <a:xfrm>
            <a:off x="831850" y="4562475"/>
            <a:ext cx="1052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79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8A4-82FA-4F62-BD67-4673378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252-C68E-46D7-AAA5-ABB7CE5E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52B70-F8CF-48C4-AE1C-C9CF7101D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02AF-9677-413A-B99A-8C8BE95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EDB1-CE74-4951-85A2-0B01C2128E28}" type="datetime1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D4DCA-3AF1-43DA-9E55-2BF67A61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AD69-C005-4694-9D91-F1A9809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5F67E-03A6-4630-A98D-6CACA3FBDDEF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7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34C9-6E2F-41F7-9D31-6E37FA5B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FBC22-43A4-440D-AAD7-465FAB57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E43-C4CC-4FF0-B176-0C879EF2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20B2B-FD99-4575-BC29-4A9B8A50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A5329-47DA-4A08-8E7B-D898E11B7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8467-E7C4-4D3F-99C5-6D3AC3B2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B92-A5C2-4807-A9DC-9EDE6CBFB241}" type="datetime1">
              <a:rPr lang="en-US" smtClean="0"/>
              <a:t>5/26/25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2D386-C960-49F4-8E0B-5A602B21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38FD-9718-4972-A4A8-237B1A2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5/26/25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5BC0-2C78-4530-B512-097E3FFC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D3CA-F128-4EAA-A043-41667828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E186-B06D-4105-84EF-95DBBCFDA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6144-00CA-4143-8DA2-416236D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18B3-0E87-4416-A9B8-D891968C2727}" type="datetime1">
              <a:rPr lang="en-US" smtClean="0"/>
              <a:t>5/26/25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B172-43F1-4139-BF32-2DEDF27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B3DF-517A-4E87-8D32-82F85C3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7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5/26/25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5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l.acm.org/doi/10.1145/1958824.19588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77A16-A104-57BA-3B04-7FFA4B439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AB44-7970-F3B4-FCE5-9F286D62E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altLang="en-US" sz="3200">
                <a:sym typeface="Helvetica Neue" charset="0"/>
              </a:rPr>
              <a:t>CS 4530: Fundamentals of Software Engineering</a:t>
            </a:r>
            <a:br>
              <a:rPr lang="en-US" altLang="en-US" sz="3200">
                <a:sym typeface="Helvetica Neue" charset="0"/>
              </a:rPr>
            </a:br>
            <a:r>
              <a:rPr lang="en-US" altLang="en-US" sz="3200">
                <a:sym typeface="Helvetica Neue" charset="0"/>
              </a:rPr>
              <a:t>Lesson 4</a:t>
            </a:r>
            <a:r>
              <a:rPr lang="en-US" altLang="en-US">
                <a:sym typeface="Helvetica Neue" charset="0"/>
              </a:rPr>
              <a:t>.4: Pair Programming</a:t>
            </a:r>
            <a:endParaRPr lang="en-US" sz="320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42199A6-BE90-8B95-FC30-EFAE4C834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Verdana"/>
                <a:ea typeface="Verdana"/>
              </a:rPr>
              <a:t>Apurva Saini and Rob Simmons</a:t>
            </a:r>
          </a:p>
          <a:p>
            <a:pPr>
              <a:lnSpc>
                <a:spcPct val="100000"/>
              </a:lnSpc>
            </a:pPr>
            <a:r>
              <a:rPr lang="en-US" sz="2400"/>
              <a:t>Khoury College of Computer Sciences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CE1F9-B013-FBAC-711F-BEF34E7B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9F3CBF-DEC0-6518-824E-A46B4733590B}"/>
              </a:ext>
            </a:extLst>
          </p:cNvPr>
          <p:cNvSpPr/>
          <p:nvPr/>
        </p:nvSpPr>
        <p:spPr>
          <a:xfrm>
            <a:off x="539260" y="57100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C596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2025 Released under the 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D41B2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CC BY-SA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C596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license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15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air Programming as a Mentoring Activ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Pair Programming </a:t>
            </a:r>
            <a:r>
              <a:rPr lang="en-US"/>
              <a:t>is</a:t>
            </a:r>
            <a:r>
              <a:t> a </a:t>
            </a:r>
            <a:r>
              <a:rPr lang="en-US"/>
              <a:t>Knowledge Sharing </a:t>
            </a:r>
            <a:r>
              <a:t>Activity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282263-5366-8526-C56A-06D4F0E9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Two programmers work together at one computer, one “driving,” one “navigating”</a:t>
            </a:r>
          </a:p>
          <a:p>
            <a:r>
              <a:rPr lang="en-US"/>
              <a:t>Survey of professional programmers (2001):</a:t>
            </a:r>
          </a:p>
          <a:p>
            <a:pPr lvl="1"/>
            <a:r>
              <a:rPr lang="en-US"/>
              <a:t>90% “enjoyed collaborative programming more than solo programming”</a:t>
            </a:r>
          </a:p>
          <a:p>
            <a:pPr lvl="1"/>
            <a:r>
              <a:rPr lang="en-US"/>
              <a:t>95% were “more confident in their solutions” when pair programmed</a:t>
            </a:r>
          </a:p>
          <a:p>
            <a:pPr lvl="1"/>
            <a:r>
              <a:rPr lang="en-US"/>
              <a:t>Provides long-term benefits: reduces defects by 15%, code size by 15%</a:t>
            </a:r>
          </a:p>
          <a:p>
            <a:pPr lvl="1"/>
            <a:r>
              <a:rPr lang="en-US"/>
              <a:t>Increases costs by 15% to 100% compared to single developer on the task</a:t>
            </a:r>
          </a:p>
        </p:txBody>
      </p:sp>
      <p:sp>
        <p:nvSpPr>
          <p:cNvPr id="398" name="Cockburn and Williams. The Costs and Benefits of Pair Programming, (In: Extreme Programming Explained 2001)"/>
          <p:cNvSpPr txBox="1"/>
          <p:nvPr/>
        </p:nvSpPr>
        <p:spPr>
          <a:xfrm>
            <a:off x="2108977" y="6288969"/>
            <a:ext cx="5302734" cy="189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Cockburn and Williams. The Costs and Benefits of Pair Programming, (In: Extreme Programming Explained 2001)</a:t>
            </a:r>
          </a:p>
        </p:txBody>
      </p:sp>
    </p:spTree>
    <p:extLst>
      <p:ext uri="{BB962C8B-B14F-4D97-AF65-F5344CB8AC3E}">
        <p14:creationId xmlns:p14="http://schemas.microsoft.com/office/powerpoint/2010/main" val="273570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5E43-C558-A27A-F259-B59A34EF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Verdana"/>
                <a:ea typeface="Verdana"/>
                <a:cs typeface="Calibri"/>
              </a:rPr>
              <a:t>Roles in Pair Programming</a:t>
            </a:r>
            <a:endParaRPr lang="en-US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88A7-F002-30C1-CC37-12BACC489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251" y="1433416"/>
            <a:ext cx="788734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000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Driver</a:t>
            </a:r>
            <a:endParaRPr lang="en-US" sz="2000">
              <a:ea typeface="Calibri"/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</a:rPr>
              <a:t>Types the code</a:t>
            </a:r>
          </a:p>
          <a:p>
            <a:pPr lvl="1"/>
            <a:r>
              <a:rPr lang="en-US" sz="2000">
                <a:ea typeface="+mn-lt"/>
                <a:cs typeface="+mn-lt"/>
              </a:rPr>
              <a:t>Focused on immediate task</a:t>
            </a:r>
          </a:p>
          <a:p>
            <a:pPr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Navigator</a:t>
            </a:r>
          </a:p>
          <a:p>
            <a:pPr marL="9715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Reviews each line of code</a:t>
            </a:r>
          </a:p>
          <a:p>
            <a:pPr marL="971550" lvl="1" indent="-285750">
              <a:buFont typeface="Arial"/>
              <a:buChar char="•"/>
            </a:pPr>
            <a:r>
              <a:rPr lang="en-US" sz="2000">
                <a:ea typeface="Calibri"/>
                <a:cs typeface="Calibri"/>
              </a:rPr>
              <a:t>Spots errors and suggests improvements</a:t>
            </a:r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How does it help:</a:t>
            </a:r>
          </a:p>
          <a:p>
            <a:pPr lvl="1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Improves code quality</a:t>
            </a:r>
          </a:p>
          <a:p>
            <a:pPr lvl="1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Encourages knowledge sharing</a:t>
            </a:r>
          </a:p>
          <a:p>
            <a:pPr lvl="1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Reduces bugs early</a:t>
            </a:r>
          </a:p>
          <a:p>
            <a:pPr lvl="1">
              <a:buFont typeface="Arial"/>
              <a:buChar char="•"/>
            </a:pPr>
            <a:r>
              <a:rPr lang="en-US" sz="2000">
                <a:ea typeface="Calibri" panose="020F0502020204030204"/>
                <a:cs typeface="Calibri" panose="020F0502020204030204"/>
              </a:rPr>
              <a:t>Improves team communication</a:t>
            </a:r>
          </a:p>
          <a:p>
            <a:pPr marL="457200" lvl="1" indent="0">
              <a:buNone/>
            </a:pPr>
            <a:endParaRPr lang="en-US" sz="2000">
              <a:ea typeface="Calibri" panose="020F0502020204030204"/>
              <a:cs typeface="Calibri" panose="020F0502020204030204"/>
            </a:endParaRPr>
          </a:p>
          <a:p>
            <a:endParaRPr lang="en-US" sz="2000">
              <a:ea typeface="Calibri" panose="020F0502020204030204"/>
              <a:cs typeface="Calibri" panose="020F0502020204030204"/>
            </a:endParaRPr>
          </a:p>
          <a:p>
            <a:endParaRPr lang="en-US" sz="20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C3951-3034-6ABB-9D57-01A59385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17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B96D-8E84-3725-D971-645FCBE8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/>
                <a:ea typeface="Verdana"/>
              </a:rPr>
              <a:t>When to use Pair Programming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6048E-543F-3EDA-31BA-C892865B0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7080"/>
            <a:ext cx="7887346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>
                <a:ea typeface="+mn-lt"/>
                <a:cs typeface="+mn-lt"/>
              </a:rPr>
              <a:t>Complex problems</a:t>
            </a:r>
            <a:r>
              <a:rPr lang="en-US">
                <a:ea typeface="+mn-lt"/>
                <a:cs typeface="+mn-lt"/>
              </a:rPr>
              <a:t>: Two minds can break down and solve difficult logic more efficiently, catching edge cases early.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b="1">
                <a:ea typeface="+mn-lt"/>
                <a:cs typeface="+mn-lt"/>
              </a:rPr>
              <a:t>Learning new technologies</a:t>
            </a:r>
            <a:r>
              <a:rPr lang="en-US">
                <a:ea typeface="+mn-lt"/>
                <a:cs typeface="+mn-lt"/>
              </a:rPr>
              <a:t>: One person may have experience, and the other can learn by doing and observing.</a:t>
            </a:r>
            <a:endParaRPr lang="en-US"/>
          </a:p>
          <a:p>
            <a:r>
              <a:rPr lang="en-US" b="1">
                <a:ea typeface="+mn-lt"/>
                <a:cs typeface="+mn-lt"/>
              </a:rPr>
              <a:t>Code reviews in real time</a:t>
            </a:r>
            <a:r>
              <a:rPr lang="en-US">
                <a:ea typeface="+mn-lt"/>
                <a:cs typeface="+mn-lt"/>
              </a:rPr>
              <a:t>: Pairing acts like a continuous code review, allowing for cleaner, more robust code from the start.</a:t>
            </a:r>
            <a:endParaRPr lang="en-US"/>
          </a:p>
          <a:p>
            <a:r>
              <a:rPr lang="en-US" b="1">
                <a:ea typeface="+mn-lt"/>
                <a:cs typeface="+mn-lt"/>
              </a:rPr>
              <a:t>Mentorship</a:t>
            </a:r>
            <a:r>
              <a:rPr lang="en-US">
                <a:ea typeface="+mn-lt"/>
                <a:cs typeface="+mn-lt"/>
              </a:rPr>
              <a:t>: Great for onboarding new team members—pairing allows them to learn the system while actively contributing.</a:t>
            </a:r>
            <a:endParaRPr lang="en-US"/>
          </a:p>
          <a:p>
            <a:r>
              <a:rPr lang="en-US" b="1">
                <a:ea typeface="+mn-lt"/>
                <a:cs typeface="+mn-lt"/>
              </a:rPr>
              <a:t>Critical code paths</a:t>
            </a:r>
            <a:r>
              <a:rPr lang="en-US">
                <a:ea typeface="+mn-lt"/>
                <a:cs typeface="+mn-lt"/>
              </a:rPr>
              <a:t>: Important features (e.g., payment logic, auth systems) benefit from the extra scrutiny and collaboration.</a:t>
            </a:r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05FF0-E5B8-3216-52E2-0A67EAE1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53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737CE-3290-8C9B-68EA-3AE5DFBB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/>
                <a:ea typeface="Verdana"/>
              </a:rPr>
              <a:t>Common Pair Programming Styles</a:t>
            </a:r>
            <a:endParaRPr lang="en-US">
              <a:solidFill>
                <a:srgbClr val="000000"/>
              </a:solidFill>
              <a:latin typeface="Verdana"/>
              <a:ea typeface="Verdana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EA33-7347-805B-4A5A-DDE72F737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B0604020202020204" pitchFamily="34" charset="0"/>
            </a:pPr>
            <a:r>
              <a:rPr lang="en-US" sz="2200" b="1">
                <a:ea typeface="Calibri"/>
                <a:cs typeface="Calibri"/>
              </a:rPr>
              <a:t>Ping Pong pairing</a:t>
            </a:r>
            <a:r>
              <a:rPr lang="en-US" sz="2200">
                <a:ea typeface="Calibri"/>
                <a:cs typeface="Calibri"/>
              </a:rPr>
              <a:t>: Switch roles with each tests</a:t>
            </a:r>
          </a:p>
          <a:p>
            <a:pPr>
              <a:buFont typeface="Arial,Sans-Serif" panose="020B0604020202020204" pitchFamily="34" charset="0"/>
            </a:pPr>
            <a:r>
              <a:rPr lang="en-US" sz="2200" b="1">
                <a:ea typeface="Calibri"/>
                <a:cs typeface="Calibri"/>
              </a:rPr>
              <a:t>Strong style pairing</a:t>
            </a:r>
            <a:r>
              <a:rPr lang="en-US" sz="2200">
                <a:ea typeface="Calibri"/>
                <a:cs typeface="Calibri"/>
              </a:rPr>
              <a:t>: Driver only writes code as directed by the navigator</a:t>
            </a:r>
          </a:p>
          <a:p>
            <a:pPr>
              <a:buFont typeface="Arial,Sans-Serif" panose="020B0604020202020204" pitchFamily="34" charset="0"/>
            </a:pPr>
            <a:r>
              <a:rPr lang="en-US" sz="2200" b="1">
                <a:ea typeface="Calibri"/>
                <a:cs typeface="Calibri"/>
              </a:rPr>
              <a:t>Tour Guide</a:t>
            </a:r>
            <a:r>
              <a:rPr lang="en-US" sz="2200">
                <a:ea typeface="Calibri"/>
                <a:cs typeface="Calibri"/>
              </a:rPr>
              <a:t>: One that is familiar with the code guides another</a:t>
            </a:r>
          </a:p>
          <a:p>
            <a:pPr>
              <a:buFont typeface="Arial,Sans-Serif" panose="020B0604020202020204" pitchFamily="34" charset="0"/>
            </a:pPr>
            <a:r>
              <a:rPr lang="en-US" sz="2200">
                <a:ea typeface="Calibri"/>
                <a:cs typeface="Calibri"/>
              </a:rPr>
              <a:t>When not to pair:</a:t>
            </a:r>
          </a:p>
          <a:p>
            <a:pPr lvl="1">
              <a:buFont typeface="Arial,Sans-Serif" panose="020B0604020202020204" pitchFamily="34" charset="0"/>
            </a:pPr>
            <a:r>
              <a:rPr lang="en-US" sz="2200">
                <a:ea typeface="Calibri"/>
                <a:cs typeface="Calibri"/>
              </a:rPr>
              <a:t>Simple or repetitive tasks</a:t>
            </a:r>
          </a:p>
          <a:p>
            <a:pPr lvl="1">
              <a:buFont typeface="Arial,Sans-Serif" panose="020B0604020202020204" pitchFamily="34" charset="0"/>
            </a:pPr>
            <a:r>
              <a:rPr lang="en-US" sz="2200">
                <a:ea typeface="Calibri"/>
                <a:cs typeface="Calibri"/>
              </a:rPr>
              <a:t>Tasks requiring long research or reading</a:t>
            </a:r>
          </a:p>
          <a:p>
            <a:pPr lvl="1">
              <a:buFont typeface="Arial,Sans-Serif" panose="020B0604020202020204" pitchFamily="34" charset="0"/>
            </a:pPr>
            <a:r>
              <a:rPr lang="en-US" sz="2200">
                <a:ea typeface="Calibri"/>
                <a:cs typeface="Calibri"/>
              </a:rPr>
              <a:t>When you need deep focus</a:t>
            </a:r>
          </a:p>
          <a:p>
            <a:pPr>
              <a:buFont typeface="Arial"/>
              <a:buChar char="•"/>
            </a:pPr>
            <a:r>
              <a:rPr lang="en-US" sz="2200">
                <a:ea typeface="Calibri"/>
                <a:cs typeface="Calibri"/>
              </a:rPr>
              <a:t>How to pair effectively:</a:t>
            </a:r>
          </a:p>
          <a:p>
            <a:pPr marL="971550" lvl="1" indent="-285750">
              <a:buFont typeface="Arial"/>
              <a:buChar char="•"/>
            </a:pPr>
            <a:r>
              <a:rPr lang="en-US" sz="2200">
                <a:ea typeface="Calibri"/>
                <a:cs typeface="Calibri"/>
              </a:rPr>
              <a:t>Communicate clearly and frequently</a:t>
            </a:r>
          </a:p>
          <a:p>
            <a:pPr marL="971550" lvl="1" indent="-285750">
              <a:buFont typeface="Arial"/>
              <a:buChar char="•"/>
            </a:pPr>
            <a:r>
              <a:rPr lang="en-US" sz="2200">
                <a:ea typeface="Calibri"/>
                <a:cs typeface="Calibri"/>
              </a:rPr>
              <a:t>Take breaks</a:t>
            </a:r>
          </a:p>
          <a:p>
            <a:pPr marL="971550" lvl="1" indent="-285750">
              <a:buFont typeface="Arial"/>
              <a:buChar char="•"/>
            </a:pPr>
            <a:r>
              <a:rPr lang="en-US" sz="2200">
                <a:ea typeface="Calibri"/>
                <a:cs typeface="Calibri"/>
              </a:rPr>
              <a:t>Switch roles effectively (every 20-30 min)</a:t>
            </a:r>
          </a:p>
          <a:p>
            <a:pPr marL="971550" lvl="1" indent="-285750">
              <a:buFont typeface="Arial"/>
            </a:pPr>
            <a:r>
              <a:rPr lang="en-US" sz="2200">
                <a:ea typeface="Calibri"/>
                <a:cs typeface="Calibri"/>
              </a:rPr>
              <a:t>Use proper tools (Screen Share, live share, etc)</a:t>
            </a:r>
          </a:p>
          <a:p>
            <a:endParaRPr lang="en-US" sz="2200">
              <a:ea typeface="Calibri"/>
              <a:cs typeface="Calibri"/>
            </a:endParaRPr>
          </a:p>
          <a:p>
            <a:pPr lvl="1">
              <a:buFont typeface="Arial,Sans-Serif" panose="020B0604020202020204" pitchFamily="34" charset="0"/>
            </a:pPr>
            <a:endParaRPr lang="en-US" sz="220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90A63-98D9-035D-D16D-18C8C611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67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air Programming as a Mentoring Activ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/>
              <a:t>Pair Programming Improves Tool Diffusion</a:t>
            </a: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282263-5366-8526-C56A-06D4F0E9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0632" indent="-240632">
              <a:buSzPct val="100000"/>
            </a:pPr>
            <a:r>
              <a:rPr lang="en-US"/>
              <a:t>Peer observation and recommendation shown to be more effective at discovering new tools than other knowledge sharing approaches</a:t>
            </a:r>
          </a:p>
          <a:p>
            <a:pPr marL="240632" indent="-240632">
              <a:buSzPct val="100000"/>
            </a:pPr>
            <a:r>
              <a:rPr lang="en-US"/>
              <a:t>Examples: Hot keys, especially for CLI; IDE tricks</a:t>
            </a:r>
          </a:p>
          <a:p>
            <a:pPr marL="240632" indent="-240632">
              <a:buSzPct val="100000"/>
            </a:pPr>
            <a:r>
              <a:rPr lang="en-US"/>
              <a:t>Most common in 2011 survey: “Open Type” feature in Eclipse, developer tools in web browser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C8C03E03-A108-A36B-FE7F-8C53062E8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775" y="4427008"/>
            <a:ext cx="6902450" cy="205105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“Peer interaction effectively, yet infrequently, enables programmers to discover new tools”, Emerson Murphy-Hill &amp; Gail C. Murphy, CSCW 2011">
            <a:extLst>
              <a:ext uri="{FF2B5EF4-FFF2-40B4-BE49-F238E27FC236}">
                <a16:creationId xmlns:a16="http://schemas.microsoft.com/office/drawing/2014/main" id="{8BF8DB32-B29B-B165-502F-548F9878221A}"/>
              </a:ext>
            </a:extLst>
          </p:cNvPr>
          <p:cNvSpPr txBox="1"/>
          <p:nvPr/>
        </p:nvSpPr>
        <p:spPr>
          <a:xfrm>
            <a:off x="2053438" y="6626574"/>
            <a:ext cx="7548541" cy="205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000000"/>
                </a:solidFill>
              </a:defRPr>
            </a:pPr>
            <a:r>
              <a:rPr kumimoji="0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sz="1000" b="0" i="0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Calibri" panose="020F0502020204030204"/>
                <a:ea typeface="+mn-ea"/>
                <a:cs typeface="+mn-cs"/>
                <a:hlinkClick r:id="rId4"/>
              </a:rPr>
              <a:t>Peer interaction effectively, yet infrequently, enables programmers to discover new tools</a:t>
            </a:r>
            <a:r>
              <a:rPr kumimoji="0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”, Emerson Murphy-Hill &amp; Gail C. Murphy, CSCW 2011</a:t>
            </a:r>
          </a:p>
        </p:txBody>
      </p:sp>
    </p:spTree>
    <p:extLst>
      <p:ext uri="{BB962C8B-B14F-4D97-AF65-F5344CB8AC3E}">
        <p14:creationId xmlns:p14="http://schemas.microsoft.com/office/powerpoint/2010/main" val="456430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7893ce20-a697-4fd6-a4da-14011f6a471d}" enabled="1" method="Standard" siteId="{a8eec281-aaa3-4dae-ac9b-9a398b9215e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Macintosh PowerPoint</Application>
  <PresentationFormat>Widescreen</PresentationFormat>
  <Paragraphs>61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Arial,Sans-Serif</vt:lpstr>
      <vt:lpstr>Calibri</vt:lpstr>
      <vt:lpstr>Helvetica Neue</vt:lpstr>
      <vt:lpstr>Verdana</vt:lpstr>
      <vt:lpstr>1_Office Theme</vt:lpstr>
      <vt:lpstr>CS 4530: Fundamentals of Software Engineering Lesson 4.4: Pair Programming</vt:lpstr>
      <vt:lpstr>Pair Programming is a Knowledge Sharing Activity</vt:lpstr>
      <vt:lpstr>Roles in Pair Programming</vt:lpstr>
      <vt:lpstr>When to use Pair Programming</vt:lpstr>
      <vt:lpstr>Common Pair Programming Styles </vt:lpstr>
      <vt:lpstr>Pair Programming Improves Tool Diffusion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Simmons, Rob</dc:creator>
  <cp:lastModifiedBy>Simmons, Rob</cp:lastModifiedBy>
  <cp:revision>1</cp:revision>
  <dcterms:created xsi:type="dcterms:W3CDTF">2025-05-27T01:27:34Z</dcterms:created>
  <dcterms:modified xsi:type="dcterms:W3CDTF">2025-05-27T01:28:14Z</dcterms:modified>
</cp:coreProperties>
</file>