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557" r:id="rId2"/>
    <p:sldId id="270" r:id="rId3"/>
    <p:sldId id="558" r:id="rId4"/>
    <p:sldId id="560" r:id="rId5"/>
    <p:sldId id="559" r:id="rId6"/>
    <p:sldId id="55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7"/>
  </p:normalViewPr>
  <p:slideViewPr>
    <p:cSldViewPr snapToGrid="0">
      <p:cViewPr varScale="1">
        <p:scale>
          <a:sx n="101" d="100"/>
          <a:sy n="101" d="100"/>
        </p:scale>
        <p:origin x="10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51E01-E01C-1640-8707-6AB90BD898C8}" type="datetimeFigureOut">
              <a:rPr lang="en-US" smtClean="0"/>
              <a:t>5/26/25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E77EA-4F5E-1347-8660-D567FB2E4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8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040258-BB11-45C3-AA35-3C22FA9B5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6A58AA-496F-17BC-909D-ACB6485FE5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1D0308-125B-7E24-3439-0210150B74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9F50A-DA57-D39A-7C43-242522B4C3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937F07-1250-4CCE-B198-1B2887014F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13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Pair programming is another knowledge sharing activity on the 1:1 level, which you might have already heard about. &lt;read slide&gt;</a:t>
            </a:r>
          </a:p>
        </p:txBody>
      </p:sp>
    </p:spTree>
    <p:extLst>
      <p:ext uri="{BB962C8B-B14F-4D97-AF65-F5344CB8AC3E}">
        <p14:creationId xmlns:p14="http://schemas.microsoft.com/office/powerpoint/2010/main" val="3492945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Pair programming has many benefits BESIDES helping you learn about the code – it’s a great way to learn about TOOLS!</a:t>
            </a:r>
          </a:p>
          <a:p>
            <a:br>
              <a:rPr lang="en-US"/>
            </a:br>
            <a:r>
              <a:rPr lang="en-US"/>
              <a:t>&lt;read slide&gt;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&lt;Looking at the figures – show the most frequent and effective discovery modes. </a:t>
            </a:r>
            <a:r>
              <a:rPr lang="en-US" err="1"/>
              <a:t>psuedonyms</a:t>
            </a:r>
            <a:r>
              <a:rPr lang="en-US"/>
              <a:t> of names are alphabetically ascending years of experience (Ben is 3 </a:t>
            </a:r>
            <a:r>
              <a:rPr lang="en-US" err="1"/>
              <a:t>yrs</a:t>
            </a:r>
            <a:r>
              <a:rPr lang="en-US"/>
              <a:t>, Zac is 32 </a:t>
            </a:r>
            <a:r>
              <a:rPr lang="en-US" err="1"/>
              <a:t>yrs</a:t>
            </a:r>
            <a:r>
              <a:rPr lang="en-US"/>
              <a:t>)&gt;</a:t>
            </a:r>
          </a:p>
        </p:txBody>
      </p:sp>
    </p:spTree>
    <p:extLst>
      <p:ext uri="{BB962C8B-B14F-4D97-AF65-F5344CB8AC3E}">
        <p14:creationId xmlns:p14="http://schemas.microsoft.com/office/powerpoint/2010/main" val="2821382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F7219-6BA5-47F5-B7F1-6B0D754E2D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260" y="665163"/>
            <a:ext cx="10814539" cy="23876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556012-95F5-425E-AD5B-78B7ACF1E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260" y="3237828"/>
            <a:ext cx="10128740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B56B6-995F-4046-9C61-053D0E276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A64DE-480B-420F-9649-4F8E696E08E0}" type="datetime1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E065-1B81-411E-9A3E-A77A78A3A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F6926-26F3-46DC-9948-0AFC9748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7E862F-A43D-4114-BCB5-88FBB072B5E3}"/>
              </a:ext>
            </a:extLst>
          </p:cNvPr>
          <p:cNvCxnSpPr/>
          <p:nvPr userDrawn="1"/>
        </p:nvCxnSpPr>
        <p:spPr>
          <a:xfrm>
            <a:off x="539260" y="3055777"/>
            <a:ext cx="108145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92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D2A09-5B90-4641-93CD-8F57AD557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1350F3-B3CE-4CFF-8DA5-52A7B3D17D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6664C-6D02-4CF4-9578-EE17046F1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29906-37E8-4C3E-9239-E2780C694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6A42-A091-4468-A075-64A31BE59948}" type="datetime1">
              <a:rPr lang="en-US" smtClean="0"/>
              <a:t>5/26/25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4D540-F8F7-41A2-9AF8-CA9DC3673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D207D-A9AE-4993-85BC-0A490AE0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80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5C82A-A252-4658-90F3-CD841E69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56BDDE-3FD4-4076-B384-750403C87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16770-ADA8-4EC3-8F93-CD06C87E7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616D0-8311-4107-9726-6B805E7D05BA}" type="datetime1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A9407-A07E-4CD6-8B79-2C5C32D32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D9943-4565-4756-87D7-A459B5D65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05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161F6-0B3C-4567-ADE2-6CD20FC7B0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7F20CE-3E28-49C5-A941-80470819E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65335-11AE-43FA-B4FF-7C5C91A9C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557A-5C88-417A-A763-5AC779462A5F}" type="datetime1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DB1C4-4B7A-48D9-8638-70DF828B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DD15E-A1E1-4C0C-A962-2AD1B80CF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93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2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5447360" y="6405248"/>
            <a:ext cx="278388" cy="274159"/>
          </a:xfrm>
          <a:prstGeom prst="rect">
            <a:avLst/>
          </a:prstGeom>
        </p:spPr>
        <p:txBody>
          <a:bodyPr/>
          <a:lstStyle/>
          <a:p>
            <a:pPr defTabSz="547695">
              <a:defRPr/>
            </a:pPr>
            <a:fld id="{86CB4B4D-7CA3-9044-876B-883B54F8677D}" type="slidenum">
              <a:rPr lang="en-US" smtClean="0"/>
              <a:pPr defTabSz="547695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6223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idx="1"/>
          </p:nvPr>
        </p:nvSpPr>
        <p:spPr>
          <a:xfrm>
            <a:off x="535782" y="1562695"/>
            <a:ext cx="8786527" cy="4688086"/>
          </a:xfrm>
          <a:prstGeom prst="rect">
            <a:avLst/>
          </a:prstGeom>
        </p:spPr>
        <p:txBody>
          <a:bodyPr/>
          <a:lstStyle>
            <a:lvl1pPr marL="257166" indent="-257166">
              <a:defRPr>
                <a:solidFill>
                  <a:schemeClr val="tx1"/>
                </a:solidFill>
              </a:defRPr>
            </a:lvl1pPr>
            <a:lvl2pPr marL="514332" indent="-257166">
              <a:spcBef>
                <a:spcPts val="1125"/>
              </a:spcBef>
              <a:defRPr>
                <a:solidFill>
                  <a:schemeClr val="tx1"/>
                </a:solidFill>
              </a:defRPr>
            </a:lvl2pPr>
            <a:lvl3pPr marL="707206" indent="-257166">
              <a:spcBef>
                <a:spcPts val="562"/>
              </a:spcBef>
              <a:defRPr sz="2812">
                <a:solidFill>
                  <a:schemeClr val="tx1"/>
                </a:solidFill>
              </a:defRPr>
            </a:lvl3pPr>
            <a:lvl4pPr marL="900080" indent="-257166">
              <a:spcBef>
                <a:spcPts val="0"/>
              </a:spcBef>
              <a:defRPr sz="2812">
                <a:solidFill>
                  <a:schemeClr val="tx1"/>
                </a:solidFill>
              </a:defRPr>
            </a:lvl4pPr>
            <a:lvl5pPr marL="1092955" indent="-257166">
              <a:spcBef>
                <a:spcPts val="0"/>
              </a:spcBef>
              <a:defRPr sz="2812">
                <a:solidFill>
                  <a:schemeClr val="tx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5447360" y="6405248"/>
            <a:ext cx="278388" cy="274159"/>
          </a:xfrm>
          <a:prstGeom prst="rect">
            <a:avLst/>
          </a:prstGeom>
        </p:spPr>
        <p:txBody>
          <a:bodyPr/>
          <a:lstStyle/>
          <a:p>
            <a:pPr defTabSz="547695">
              <a:defRPr/>
            </a:pPr>
            <a:fld id="{86CB4B4D-7CA3-9044-876B-883B54F8677D}" type="slidenum">
              <a:rPr lang="en-US" smtClean="0"/>
              <a:pPr defTabSz="547695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044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22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70881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C750D-385B-4340-80D6-9B052AFB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752EB-722E-4ED5-8E4A-83E134B1F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60"/>
            <a:ext cx="788734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38D97-33FE-455F-99C1-5F94F8FE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BFD4-467E-4EDE-93EA-052F5B39A4E5}" type="datetime1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71F14-9B49-4770-95DB-8F666E2A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E3BF3-5975-4AB7-B4BC-3D0664994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0E7402-9AD9-47A7-9A7C-9E2D251980C6}"/>
              </a:ext>
            </a:extLst>
          </p:cNvPr>
          <p:cNvCxnSpPr/>
          <p:nvPr userDrawn="1"/>
        </p:nvCxnSpPr>
        <p:spPr>
          <a:xfrm>
            <a:off x="838200" y="1429058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61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 and Comment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C750D-385B-4340-80D6-9B052AFB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752EB-722E-4ED5-8E4A-83E134B1F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6272" y="1631794"/>
            <a:ext cx="310752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38D97-33FE-455F-99C1-5F94F8FE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BFD4-467E-4EDE-93EA-052F5B39A4E5}" type="datetime1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71F14-9B49-4770-95DB-8F666E2A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E3BF3-5975-4AB7-B4BC-3D0664994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30E7402-9AD9-47A7-9A7C-9E2D251980C6}"/>
              </a:ext>
            </a:extLst>
          </p:cNvPr>
          <p:cNvCxnSpPr/>
          <p:nvPr userDrawn="1"/>
        </p:nvCxnSpPr>
        <p:spPr>
          <a:xfrm>
            <a:off x="838200" y="1429058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08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29689-97C8-4C74-9DA9-41C0380CB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79868A-EEF3-4A9B-8549-9BADCF283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55A0-C911-4F03-82FC-7E5926047D46}" type="datetime1">
              <a:rPr lang="en-US" smtClean="0"/>
              <a:t>5/26/25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1E0DFD-410D-4C41-9994-4C58047D5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0F3D0-5AE9-4747-A0A6-354F0667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110EEB6-6E3B-42EF-B771-796D5DACD6D4}"/>
              </a:ext>
            </a:extLst>
          </p:cNvPr>
          <p:cNvCxnSpPr/>
          <p:nvPr userDrawn="1"/>
        </p:nvCxnSpPr>
        <p:spPr>
          <a:xfrm>
            <a:off x="838200" y="1325563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48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E102D-7499-4BDC-8BA2-825474D95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50BCC-FEA6-4C8B-92DD-12ECC6BE1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6A10-0098-476E-99F2-6C7151D2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CBE2-D5BE-47AC-ADC2-9CDFC1D0CF90}" type="datetime1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29B59-28A4-457E-A9FE-D43E630E9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26F7-7826-4EEA-BCF7-F8DB1CCC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4FB97FE-BFE6-42A0-A36F-BB63DB3E7E5E}"/>
              </a:ext>
            </a:extLst>
          </p:cNvPr>
          <p:cNvCxnSpPr/>
          <p:nvPr userDrawn="1"/>
        </p:nvCxnSpPr>
        <p:spPr>
          <a:xfrm>
            <a:off x="831850" y="4562475"/>
            <a:ext cx="1052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79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AF8A4-82FA-4F62-BD67-4673378FC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60252-C68E-46D7-AAA5-ABB7CE5E3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A52B70-F8CF-48C4-AE1C-C9CF7101D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002AF-9677-413A-B99A-8C8BE9559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7EDB1-CE74-4951-85A2-0B01C2128E28}" type="datetime1">
              <a:rPr lang="en-US" smtClean="0"/>
              <a:t>5/26/25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D4DCA-3AF1-43DA-9E55-2BF67A618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63AD69-C005-4694-9D91-F1A980961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05F67E-03A6-4630-A98D-6CACA3FBDDEF}"/>
              </a:ext>
            </a:extLst>
          </p:cNvPr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74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34C9-6E2F-41F7-9D31-6E37FA5B4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FBC22-43A4-440D-AAD7-465FAB57B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BEFE43-C4CC-4FF0-B176-0C879EF27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920B2B-FD99-4575-BC29-4A9B8A50BB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7A5329-47DA-4A08-8E7B-D898E11B7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08467-E7C4-4D3F-99C5-6D3AC3B22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7EB92-A5C2-4807-A9DC-9EDE6CBFB241}" type="datetime1">
              <a:rPr lang="en-US" smtClean="0"/>
              <a:t>5/26/25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A2D386-C960-49F4-8E0B-5A602B213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B938FD-9718-4972-A4A8-237B1A211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E7A444-7D99-4911-9642-3917FA60A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7EE0-7771-4CD5-9B2B-3550753A54A1}" type="datetime1">
              <a:rPr lang="en-US" smtClean="0"/>
              <a:t>5/26/25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F82BF4-8CCE-40F5-87BF-30A8215B5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81BF9-93A3-4F18-ADE7-E0E4F974D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5BC0-2C78-4530-B512-097E3FFC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8D3CA-F128-4EAA-A043-41667828A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EE186-B06D-4105-84EF-95DBBCFDA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86144-00CA-4143-8DA2-416236D78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18B3-0E87-4416-A9B8-D891968C2727}" type="datetime1">
              <a:rPr lang="en-US" smtClean="0"/>
              <a:t>5/26/25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38B172-43F1-4139-BF32-2DEDF2781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CB3DF-517A-4E87-8D32-82F85C398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7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06F07A-0B22-4914-812A-DBA02B479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B9C33-4FFB-4197-A3C1-E6E3EB58E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0F7-CC95-4DF1-9224-82B2702A2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997E8-DDEE-43F1-8D9B-F8A1E11DE488}" type="datetime1">
              <a:rPr lang="en-US" smtClean="0"/>
              <a:t>5/26/25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761D0-ED27-4802-A5F0-EFD89884E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E668E-F846-4B39-92B8-B429C92F7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5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l.acm.org/doi/10.1145/1958824.195888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677A16-A104-57BA-3B04-7FFA4B439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CAB44-7970-F3B4-FCE5-9F286D62E2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en-US" altLang="en-US" sz="3200">
                <a:sym typeface="Helvetica Neue" charset="0"/>
              </a:rPr>
              <a:t>CS 4530: Fundamentals of Software Engineering</a:t>
            </a:r>
            <a:br>
              <a:rPr lang="en-US" altLang="en-US" sz="3200">
                <a:sym typeface="Helvetica Neue" charset="0"/>
              </a:rPr>
            </a:br>
            <a:r>
              <a:rPr lang="en-US" altLang="en-US" sz="3200">
                <a:sym typeface="Helvetica Neue" charset="0"/>
              </a:rPr>
              <a:t>Lesson 4</a:t>
            </a:r>
            <a:r>
              <a:rPr lang="en-US" altLang="en-US">
                <a:sym typeface="Helvetica Neue" charset="0"/>
              </a:rPr>
              <a:t>.4: Pair Programming</a:t>
            </a:r>
            <a:endParaRPr lang="en-US" sz="320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942199A6-BE90-8B95-FC30-EFAE4C834F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>
                <a:latin typeface="Verdana"/>
                <a:ea typeface="Verdana"/>
              </a:rPr>
              <a:t>Apurva Saini and Rob Simmons</a:t>
            </a:r>
          </a:p>
          <a:p>
            <a:pPr>
              <a:lnSpc>
                <a:spcPct val="100000"/>
              </a:lnSpc>
            </a:pPr>
            <a:r>
              <a:rPr lang="en-US" sz="2400"/>
              <a:t>Khoury College of Computer Sciences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CCE1F9-B013-FBAC-711F-BEF34E7B9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9F3CBF-DEC0-6518-824E-A46B4733590B}"/>
              </a:ext>
            </a:extLst>
          </p:cNvPr>
          <p:cNvSpPr/>
          <p:nvPr/>
        </p:nvSpPr>
        <p:spPr>
          <a:xfrm>
            <a:off x="539260" y="571001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C596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2025 Released under the 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D41B2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CC BY-SA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C596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license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615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air Programming as a Mentoring Activit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t>Pair Programming </a:t>
            </a:r>
            <a:r>
              <a:rPr lang="en-US"/>
              <a:t>is</a:t>
            </a:r>
            <a:r>
              <a:t> a </a:t>
            </a:r>
            <a:r>
              <a:rPr lang="en-US"/>
              <a:t>Knowledge Sharing </a:t>
            </a:r>
            <a:r>
              <a:t>Activity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282263-5366-8526-C56A-06D4F0E9A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Two programmers work together at one computer, one “driving,” one “navigating”</a:t>
            </a:r>
          </a:p>
          <a:p>
            <a:r>
              <a:rPr lang="en-US"/>
              <a:t>Survey of professional programmers (2001):</a:t>
            </a:r>
          </a:p>
          <a:p>
            <a:pPr lvl="1"/>
            <a:r>
              <a:rPr lang="en-US"/>
              <a:t>90% “enjoyed collaborative programming more than solo programming”</a:t>
            </a:r>
          </a:p>
          <a:p>
            <a:pPr lvl="1"/>
            <a:r>
              <a:rPr lang="en-US"/>
              <a:t>95% were “more confident in their solutions” when pair programmed</a:t>
            </a:r>
          </a:p>
          <a:p>
            <a:pPr lvl="1"/>
            <a:r>
              <a:rPr lang="en-US"/>
              <a:t>Provides long-term benefits: reduces defects by 15%, code size by 15%</a:t>
            </a:r>
          </a:p>
          <a:p>
            <a:pPr lvl="1"/>
            <a:r>
              <a:rPr lang="en-US"/>
              <a:t>Increases costs by 15% to 100% compared to single developer on the task</a:t>
            </a:r>
          </a:p>
        </p:txBody>
      </p:sp>
      <p:sp>
        <p:nvSpPr>
          <p:cNvPr id="398" name="Cockburn and Williams. The Costs and Benefits of Pair Programming, (In: Extreme Programming Explained 2001)"/>
          <p:cNvSpPr txBox="1"/>
          <p:nvPr/>
        </p:nvSpPr>
        <p:spPr>
          <a:xfrm>
            <a:off x="2108977" y="6288969"/>
            <a:ext cx="5302734" cy="189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Cockburn and Williams. The Costs and Benefits of Pair Programming, (In: Extreme Programming Explained 2001)</a:t>
            </a:r>
          </a:p>
        </p:txBody>
      </p:sp>
    </p:spTree>
    <p:extLst>
      <p:ext uri="{BB962C8B-B14F-4D97-AF65-F5344CB8AC3E}">
        <p14:creationId xmlns:p14="http://schemas.microsoft.com/office/powerpoint/2010/main" val="273570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35E43-C558-A27A-F259-B59A34EF3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Verdana"/>
                <a:ea typeface="Verdana"/>
                <a:cs typeface="Calibri"/>
              </a:rPr>
              <a:t>Roles in Pair Programming</a:t>
            </a:r>
            <a:endParaRPr lang="en-US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588A7-F002-30C1-CC37-12BACC489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251" y="1433416"/>
            <a:ext cx="7887346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2000">
              <a:ea typeface="+mn-lt"/>
              <a:cs typeface="+mn-lt"/>
            </a:endParaRPr>
          </a:p>
          <a:p>
            <a:r>
              <a:rPr lang="en-US" sz="2000">
                <a:ea typeface="+mn-lt"/>
                <a:cs typeface="+mn-lt"/>
              </a:rPr>
              <a:t>Driver</a:t>
            </a:r>
            <a:endParaRPr lang="en-US" sz="2000">
              <a:ea typeface="Calibri"/>
              <a:cs typeface="Calibri"/>
            </a:endParaRPr>
          </a:p>
          <a:p>
            <a:pPr lvl="1"/>
            <a:r>
              <a:rPr lang="en-US" sz="2000">
                <a:ea typeface="+mn-lt"/>
                <a:cs typeface="+mn-lt"/>
              </a:rPr>
              <a:t>Types the code</a:t>
            </a:r>
          </a:p>
          <a:p>
            <a:pPr lvl="1"/>
            <a:r>
              <a:rPr lang="en-US" sz="2000">
                <a:ea typeface="+mn-lt"/>
                <a:cs typeface="+mn-lt"/>
              </a:rPr>
              <a:t>Focused on immediate task</a:t>
            </a:r>
          </a:p>
          <a:p>
            <a:pPr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Navigator</a:t>
            </a:r>
          </a:p>
          <a:p>
            <a:pPr marL="971550" lvl="1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Reviews each line of code</a:t>
            </a:r>
          </a:p>
          <a:p>
            <a:pPr marL="971550" lvl="1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Spots errors and suggests improvements</a:t>
            </a:r>
          </a:p>
          <a:p>
            <a:pPr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How does it help:</a:t>
            </a:r>
          </a:p>
          <a:p>
            <a:pPr lvl="1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Improves code quality</a:t>
            </a:r>
          </a:p>
          <a:p>
            <a:pPr lvl="1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Encourages knowledge sharing</a:t>
            </a:r>
          </a:p>
          <a:p>
            <a:pPr lvl="1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Reduces bugs early</a:t>
            </a:r>
          </a:p>
          <a:p>
            <a:pPr lvl="1">
              <a:buFont typeface="Arial"/>
              <a:buChar char="•"/>
            </a:pPr>
            <a:r>
              <a:rPr lang="en-US" sz="2000">
                <a:ea typeface="Calibri" panose="020F0502020204030204"/>
                <a:cs typeface="Calibri" panose="020F0502020204030204"/>
              </a:rPr>
              <a:t>Improves team communication</a:t>
            </a:r>
          </a:p>
          <a:p>
            <a:pPr marL="457200" lvl="1" indent="0">
              <a:buNone/>
            </a:pPr>
            <a:endParaRPr lang="en-US" sz="2000">
              <a:ea typeface="Calibri" panose="020F0502020204030204"/>
              <a:cs typeface="Calibri" panose="020F0502020204030204"/>
            </a:endParaRPr>
          </a:p>
          <a:p>
            <a:endParaRPr lang="en-US" sz="2000">
              <a:ea typeface="Calibri" panose="020F0502020204030204"/>
              <a:cs typeface="Calibri" panose="020F0502020204030204"/>
            </a:endParaRPr>
          </a:p>
          <a:p>
            <a:endParaRPr lang="en-US" sz="200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C3951-3034-6ABB-9D57-01A59385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179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BB96D-8E84-3725-D971-645FCBE8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/>
                <a:ea typeface="Verdana"/>
              </a:rPr>
              <a:t>When to use Pair Programming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6048E-543F-3EDA-31BA-C892865B0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7080"/>
            <a:ext cx="7887346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b="1">
                <a:ea typeface="+mn-lt"/>
                <a:cs typeface="+mn-lt"/>
              </a:rPr>
              <a:t>Complex problems</a:t>
            </a:r>
            <a:r>
              <a:rPr lang="en-US">
                <a:ea typeface="+mn-lt"/>
                <a:cs typeface="+mn-lt"/>
              </a:rPr>
              <a:t>: Two minds can break down and solve difficult logic more efficiently, catching edge cases early.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r>
              <a:rPr lang="en-US" b="1">
                <a:ea typeface="+mn-lt"/>
                <a:cs typeface="+mn-lt"/>
              </a:rPr>
              <a:t>Learning new technologies</a:t>
            </a:r>
            <a:r>
              <a:rPr lang="en-US">
                <a:ea typeface="+mn-lt"/>
                <a:cs typeface="+mn-lt"/>
              </a:rPr>
              <a:t>: One person may have experience, and the other can learn by doing and observing.</a:t>
            </a:r>
            <a:endParaRPr lang="en-US"/>
          </a:p>
          <a:p>
            <a:r>
              <a:rPr lang="en-US" b="1">
                <a:ea typeface="+mn-lt"/>
                <a:cs typeface="+mn-lt"/>
              </a:rPr>
              <a:t>Code reviews in real time</a:t>
            </a:r>
            <a:r>
              <a:rPr lang="en-US">
                <a:ea typeface="+mn-lt"/>
                <a:cs typeface="+mn-lt"/>
              </a:rPr>
              <a:t>: Pairing acts like a continuous code review, allowing for cleaner, more robust code from the start.</a:t>
            </a:r>
            <a:endParaRPr lang="en-US"/>
          </a:p>
          <a:p>
            <a:r>
              <a:rPr lang="en-US" b="1">
                <a:ea typeface="+mn-lt"/>
                <a:cs typeface="+mn-lt"/>
              </a:rPr>
              <a:t>Mentorship</a:t>
            </a:r>
            <a:r>
              <a:rPr lang="en-US">
                <a:ea typeface="+mn-lt"/>
                <a:cs typeface="+mn-lt"/>
              </a:rPr>
              <a:t>: Great for onboarding new team members—pairing allows them to learn the system while actively contributing.</a:t>
            </a:r>
            <a:endParaRPr lang="en-US"/>
          </a:p>
          <a:p>
            <a:r>
              <a:rPr lang="en-US" b="1">
                <a:ea typeface="+mn-lt"/>
                <a:cs typeface="+mn-lt"/>
              </a:rPr>
              <a:t>Critical code paths</a:t>
            </a:r>
            <a:r>
              <a:rPr lang="en-US">
                <a:ea typeface="+mn-lt"/>
                <a:cs typeface="+mn-lt"/>
              </a:rPr>
              <a:t>: Important features (e.g., payment logic, auth systems) benefit from the extra scrutiny and collaboration.</a:t>
            </a:r>
            <a:endParaRPr lang="en-US"/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05FF0-E5B8-3216-52E2-0A67EAE1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153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737CE-3290-8C9B-68EA-3AE5DFBBD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/>
                <a:ea typeface="Verdana"/>
              </a:rPr>
              <a:t>Common Pair Programming Styles</a:t>
            </a:r>
            <a:endParaRPr lang="en-US">
              <a:solidFill>
                <a:srgbClr val="000000"/>
              </a:solidFill>
              <a:latin typeface="Verdana"/>
              <a:ea typeface="Verdana"/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FEA33-7347-805B-4A5A-DDE72F737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buFont typeface="Arial,Sans-Serif" panose="020B0604020202020204" pitchFamily="34" charset="0"/>
            </a:pPr>
            <a:r>
              <a:rPr lang="en-US" sz="2200" b="1">
                <a:ea typeface="Calibri"/>
                <a:cs typeface="Calibri"/>
              </a:rPr>
              <a:t>Ping Pong pairing</a:t>
            </a:r>
            <a:r>
              <a:rPr lang="en-US" sz="2200">
                <a:ea typeface="Calibri"/>
                <a:cs typeface="Calibri"/>
              </a:rPr>
              <a:t>: Switch roles with each tests</a:t>
            </a:r>
          </a:p>
          <a:p>
            <a:pPr>
              <a:buFont typeface="Arial,Sans-Serif" panose="020B0604020202020204" pitchFamily="34" charset="0"/>
            </a:pPr>
            <a:r>
              <a:rPr lang="en-US" sz="2200" b="1">
                <a:ea typeface="Calibri"/>
                <a:cs typeface="Calibri"/>
              </a:rPr>
              <a:t>Strong style pairing</a:t>
            </a:r>
            <a:r>
              <a:rPr lang="en-US" sz="2200">
                <a:ea typeface="Calibri"/>
                <a:cs typeface="Calibri"/>
              </a:rPr>
              <a:t>: Driver only writes code as directed by the navigator</a:t>
            </a:r>
          </a:p>
          <a:p>
            <a:pPr>
              <a:buFont typeface="Arial,Sans-Serif" panose="020B0604020202020204" pitchFamily="34" charset="0"/>
            </a:pPr>
            <a:r>
              <a:rPr lang="en-US" sz="2200" b="1">
                <a:ea typeface="Calibri"/>
                <a:cs typeface="Calibri"/>
              </a:rPr>
              <a:t>Tour Guide</a:t>
            </a:r>
            <a:r>
              <a:rPr lang="en-US" sz="2200">
                <a:ea typeface="Calibri"/>
                <a:cs typeface="Calibri"/>
              </a:rPr>
              <a:t>: One that is familiar with the code guides another</a:t>
            </a:r>
          </a:p>
          <a:p>
            <a:pPr>
              <a:buFont typeface="Arial,Sans-Serif" panose="020B0604020202020204" pitchFamily="34" charset="0"/>
            </a:pPr>
            <a:r>
              <a:rPr lang="en-US" sz="2200">
                <a:ea typeface="Calibri"/>
                <a:cs typeface="Calibri"/>
              </a:rPr>
              <a:t>When not to pair:</a:t>
            </a:r>
          </a:p>
          <a:p>
            <a:pPr lvl="1">
              <a:buFont typeface="Arial,Sans-Serif" panose="020B0604020202020204" pitchFamily="34" charset="0"/>
            </a:pPr>
            <a:r>
              <a:rPr lang="en-US" sz="2200">
                <a:ea typeface="Calibri"/>
                <a:cs typeface="Calibri"/>
              </a:rPr>
              <a:t>Simple or repetitive tasks</a:t>
            </a:r>
          </a:p>
          <a:p>
            <a:pPr lvl="1">
              <a:buFont typeface="Arial,Sans-Serif" panose="020B0604020202020204" pitchFamily="34" charset="0"/>
            </a:pPr>
            <a:r>
              <a:rPr lang="en-US" sz="2200">
                <a:ea typeface="Calibri"/>
                <a:cs typeface="Calibri"/>
              </a:rPr>
              <a:t>Tasks requiring long research or reading</a:t>
            </a:r>
          </a:p>
          <a:p>
            <a:pPr lvl="1">
              <a:buFont typeface="Arial,Sans-Serif" panose="020B0604020202020204" pitchFamily="34" charset="0"/>
            </a:pPr>
            <a:r>
              <a:rPr lang="en-US" sz="2200">
                <a:ea typeface="Calibri"/>
                <a:cs typeface="Calibri"/>
              </a:rPr>
              <a:t>When you need deep focus</a:t>
            </a:r>
          </a:p>
          <a:p>
            <a:pPr>
              <a:buFont typeface="Arial"/>
              <a:buChar char="•"/>
            </a:pPr>
            <a:r>
              <a:rPr lang="en-US" sz="2200">
                <a:ea typeface="Calibri"/>
                <a:cs typeface="Calibri"/>
              </a:rPr>
              <a:t>How to pair effectively:</a:t>
            </a:r>
          </a:p>
          <a:p>
            <a:pPr marL="971550" lvl="1" indent="-285750">
              <a:buFont typeface="Arial"/>
              <a:buChar char="•"/>
            </a:pPr>
            <a:r>
              <a:rPr lang="en-US" sz="2200">
                <a:ea typeface="Calibri"/>
                <a:cs typeface="Calibri"/>
              </a:rPr>
              <a:t>Communicate clearly and frequently</a:t>
            </a:r>
          </a:p>
          <a:p>
            <a:pPr marL="971550" lvl="1" indent="-285750">
              <a:buFont typeface="Arial"/>
              <a:buChar char="•"/>
            </a:pPr>
            <a:r>
              <a:rPr lang="en-US" sz="2200">
                <a:ea typeface="Calibri"/>
                <a:cs typeface="Calibri"/>
              </a:rPr>
              <a:t>Take breaks</a:t>
            </a:r>
          </a:p>
          <a:p>
            <a:pPr marL="971550" lvl="1" indent="-285750">
              <a:buFont typeface="Arial"/>
              <a:buChar char="•"/>
            </a:pPr>
            <a:r>
              <a:rPr lang="en-US" sz="2200">
                <a:ea typeface="Calibri"/>
                <a:cs typeface="Calibri"/>
              </a:rPr>
              <a:t>Switch roles effectively (every 20-30 min)</a:t>
            </a:r>
          </a:p>
          <a:p>
            <a:pPr marL="971550" lvl="1" indent="-285750">
              <a:buFont typeface="Arial"/>
            </a:pPr>
            <a:r>
              <a:rPr lang="en-US" sz="2200">
                <a:ea typeface="Calibri"/>
                <a:cs typeface="Calibri"/>
              </a:rPr>
              <a:t>Use proper tools (Screen Share, live share, etc)</a:t>
            </a:r>
          </a:p>
          <a:p>
            <a:endParaRPr lang="en-US" sz="2200">
              <a:ea typeface="Calibri"/>
              <a:cs typeface="Calibri"/>
            </a:endParaRPr>
          </a:p>
          <a:p>
            <a:pPr lvl="1">
              <a:buFont typeface="Arial,Sans-Serif" panose="020B0604020202020204" pitchFamily="34" charset="0"/>
            </a:pPr>
            <a:endParaRPr lang="en-US" sz="220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90A63-98D9-035D-D16D-18C8C6113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967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air Programming as a Mentoring Activit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600"/>
              <a:t>Pair Programming Improves Tool Diffusion</a:t>
            </a:r>
            <a:endParaRPr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282263-5366-8526-C56A-06D4F0E9A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40632" indent="-240632">
              <a:buSzPct val="100000"/>
            </a:pPr>
            <a:r>
              <a:rPr lang="en-US"/>
              <a:t>Peer observation and recommendation shown to be more effective at discovering new tools than other knowledge sharing approaches</a:t>
            </a:r>
          </a:p>
          <a:p>
            <a:pPr marL="240632" indent="-240632">
              <a:buSzPct val="100000"/>
            </a:pPr>
            <a:r>
              <a:rPr lang="en-US"/>
              <a:t>Examples: Hot keys, especially for CLI; IDE tricks</a:t>
            </a:r>
          </a:p>
          <a:p>
            <a:pPr marL="240632" indent="-240632">
              <a:buSzPct val="100000"/>
            </a:pPr>
            <a:r>
              <a:rPr lang="en-US"/>
              <a:t>Most common in 2011 survey: “Open Type” feature in Eclipse, developer tools in web browser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C8C03E03-A108-A36B-FE7F-8C53062E85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4775" y="4427008"/>
            <a:ext cx="6902450" cy="205105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“Peer interaction effectively, yet infrequently, enables programmers to discover new tools”, Emerson Murphy-Hill &amp; Gail C. Murphy, CSCW 2011">
            <a:extLst>
              <a:ext uri="{FF2B5EF4-FFF2-40B4-BE49-F238E27FC236}">
                <a16:creationId xmlns:a16="http://schemas.microsoft.com/office/drawing/2014/main" id="{8BF8DB32-B29B-B165-502F-548F9878221A}"/>
              </a:ext>
            </a:extLst>
          </p:cNvPr>
          <p:cNvSpPr txBox="1"/>
          <p:nvPr/>
        </p:nvSpPr>
        <p:spPr>
          <a:xfrm>
            <a:off x="2053438" y="6626574"/>
            <a:ext cx="7548541" cy="205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rgbClr val="000000"/>
                </a:solidFill>
              </a:defRPr>
            </a:pPr>
            <a:r>
              <a:rPr kumimoji="0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</a:t>
            </a:r>
            <a:r>
              <a:rPr kumimoji="0" sz="1000" b="0" i="0" u="sng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>
                  <a:solidFill>
                    <a:srgbClr val="0000FF"/>
                  </a:solidFill>
                </a:uFill>
                <a:latin typeface="Calibri" panose="020F0502020204030204"/>
                <a:ea typeface="+mn-ea"/>
                <a:cs typeface="+mn-cs"/>
                <a:hlinkClick r:id="rId4"/>
              </a:rPr>
              <a:t>Peer interaction effectively, yet infrequently, enables programmers to discover new tools</a:t>
            </a:r>
            <a:r>
              <a:rPr kumimoji="0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”, Emerson Murphy-Hill &amp; Gail C. Murphy, CSCW 2011</a:t>
            </a:r>
          </a:p>
        </p:txBody>
      </p:sp>
    </p:spTree>
    <p:extLst>
      <p:ext uri="{BB962C8B-B14F-4D97-AF65-F5344CB8AC3E}">
        <p14:creationId xmlns:p14="http://schemas.microsoft.com/office/powerpoint/2010/main" val="4564303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solidFill>
            <a:srgbClr val="0070C0"/>
          </a:solidFill>
        </a:ln>
      </a:spPr>
      <a:bodyPr rtlCol="0" anchor="ctr"/>
      <a:lstStyle>
        <a:defPPr algn="l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arrow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l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893ce20-a697-4fd6-a4da-14011f6a471d}" enabled="1" method="Standard" siteId="{a8eec281-aaa3-4dae-ac9b-9a398b9215e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Microsoft Macintosh PowerPoint</Application>
  <PresentationFormat>Widescreen</PresentationFormat>
  <Paragraphs>61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Arial</vt:lpstr>
      <vt:lpstr>Arial,Sans-Serif</vt:lpstr>
      <vt:lpstr>Calibri</vt:lpstr>
      <vt:lpstr>Helvetica Neue</vt:lpstr>
      <vt:lpstr>Verdana</vt:lpstr>
      <vt:lpstr>1_Office Theme</vt:lpstr>
      <vt:lpstr>CS 4530: Fundamentals of Software Engineering Lesson 4.4: Pair Programming</vt:lpstr>
      <vt:lpstr>Pair Programming is a Knowledge Sharing Activity</vt:lpstr>
      <vt:lpstr>Roles in Pair Programming</vt:lpstr>
      <vt:lpstr>When to use Pair Programming</vt:lpstr>
      <vt:lpstr>Common Pair Programming Styles </vt:lpstr>
      <vt:lpstr>Pair Programming Improves Tool Diffusion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Simmons, Rob</dc:creator>
  <cp:lastModifiedBy>Simmons, Rob</cp:lastModifiedBy>
  <cp:revision>1</cp:revision>
  <dcterms:created xsi:type="dcterms:W3CDTF">2025-05-27T01:27:34Z</dcterms:created>
  <dcterms:modified xsi:type="dcterms:W3CDTF">2025-05-27T01:28:14Z</dcterms:modified>
</cp:coreProperties>
</file>